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76" r:id="rId2"/>
    <p:sldId id="312" r:id="rId3"/>
    <p:sldId id="314" r:id="rId4"/>
    <p:sldId id="305" r:id="rId5"/>
    <p:sldId id="321" r:id="rId6"/>
    <p:sldId id="316" r:id="rId7"/>
    <p:sldId id="310" r:id="rId8"/>
    <p:sldId id="322" r:id="rId9"/>
    <p:sldId id="284" r:id="rId10"/>
    <p:sldId id="285" r:id="rId11"/>
    <p:sldId id="286" r:id="rId12"/>
    <p:sldId id="290" r:id="rId13"/>
    <p:sldId id="289" r:id="rId14"/>
    <p:sldId id="291" r:id="rId15"/>
    <p:sldId id="292" r:id="rId16"/>
    <p:sldId id="294" r:id="rId17"/>
    <p:sldId id="295" r:id="rId18"/>
    <p:sldId id="313" r:id="rId19"/>
    <p:sldId id="296" r:id="rId20"/>
    <p:sldId id="278" r:id="rId21"/>
    <p:sldId id="311" r:id="rId22"/>
    <p:sldId id="297" r:id="rId23"/>
    <p:sldId id="298" r:id="rId24"/>
    <p:sldId id="306" r:id="rId25"/>
    <p:sldId id="317" r:id="rId26"/>
    <p:sldId id="318" r:id="rId27"/>
    <p:sldId id="319" r:id="rId28"/>
    <p:sldId id="301" r:id="rId29"/>
    <p:sldId id="309" r:id="rId30"/>
    <p:sldId id="320" r:id="rId31"/>
    <p:sldId id="303" r:id="rId32"/>
    <p:sldId id="30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7EE"/>
    <a:srgbClr val="000099"/>
    <a:srgbClr val="D0ECFC"/>
    <a:srgbClr val="086396"/>
    <a:srgbClr val="FED2F0"/>
    <a:srgbClr val="FD6FD1"/>
    <a:srgbClr val="FF00FF"/>
    <a:srgbClr val="D61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>
      <p:cViewPr varScale="1">
        <p:scale>
          <a:sx n="45" d="100"/>
          <a:sy n="45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4CC1D-746F-4273-9B69-06556E104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2AA3-1013-4A8D-80F5-0882FF867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2FF46-D563-42AA-86AB-CC722DB60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5A70-DC27-4201-BC65-0DDE33AD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B428-277F-4BC3-8A7C-F22C1AA51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0050-B444-421E-8390-EFD2DCEF6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AC21-A5D5-4DA5-A463-DC57D23AD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53CA9-DA86-42B0-AA02-D1DD0890E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A8E5-69B2-45DB-96B3-E703DE0FE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011D9-3295-4D95-B184-1FB90696E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3616-2BAE-4B51-A151-380DBACA1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3549-15B4-4012-905C-88D9EF77C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083F-BB0E-470A-9468-A68A32C51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0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D7077DB0-5A5E-4ADE-9231-E7C0F23E3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ransition spd="med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comp\Desktop\&#1050;&#1086;&#1085;&#1082;&#1091;&#1088;&#1089;%20&#1055;&#1088;&#1077;&#1079;&#1077;&#1085;&#1090;&#1072;&#1094;&#1080;&#1103;%20&#1082;%20&#1091;&#1088;&#1086;&#1082;&#1091;\&#1055;&#1088;&#1077;&#1079;&#1077;&#1085;&#1090;&#1072;&#1094;&#1080;&#1103;.PPT\&#1056;&#1086;&#1084;&#1077;&#1086;%20&#1080;&#1044;&#1078;&#1091;&#1083;&#1100;&#1077;&#1090;&#1072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mp\Desktop\&#1050;&#1086;&#1085;&#1082;&#1091;&#1088;&#1089;%20&#1055;&#1088;&#1077;&#1079;&#1077;&#1085;&#1090;&#1072;&#1094;&#1080;&#1103;%20&#1082;%20&#1091;&#1088;&#1086;&#1082;&#1091;\&#1055;&#1088;&#1077;&#1079;&#1077;&#1085;&#1090;&#1072;&#1094;&#1080;&#1103;.PPT\&#1057;%20&#1074;&#1077;&#1090;&#1088;&#1086;&#1084;.mp3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vtorgrad.ru/userimg/200902181948351235-19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hyperlink" Target="http://www.indostan.ru/forum/foto-video/7623/146942_2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wide-screen.ru/wallpapers/towns/wallpapers_3760_800x6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img-2008-05.photosight.ru/12/267282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Possible_Self-Portrait_of_Leonardo_da_Vinci.jpg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mp\Desktop\&#1050;&#1086;&#1085;&#1082;&#1091;&#1088;&#1089;%20&#1055;&#1088;&#1077;&#1079;&#1077;&#1085;&#1090;&#1072;&#1094;&#1080;&#1103;%20&#1082;%20&#1091;&#1088;&#1086;&#1082;&#1091;\&#1055;&#1088;&#1077;&#1079;&#1077;&#1085;&#1090;&#1072;&#1094;&#1080;&#1103;.PPT\&#1044;&#1083;&#1103;%20&#1082;&#1072;&#1088;&#1090;&#1080;&#1085;.mp3" TargetMode="External"/><Relationship Id="rId6" Type="http://schemas.openxmlformats.org/officeDocument/2006/relationships/image" Target="../media/image36.jpeg"/><Relationship Id="rId5" Type="http://schemas.openxmlformats.org/officeDocument/2006/relationships/hyperlink" Target="http://ru.wikipedia.org/wiki/%D0%A4%D0%B0%D0%B9%D0%BB:Duerer01.jpg" TargetMode="Externa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mp\Desktop\&#1050;&#1086;&#1085;&#1082;&#1091;&#1088;&#1089;%20&#1055;&#1088;&#1077;&#1079;&#1077;&#1085;&#1090;&#1072;&#1094;&#1080;&#1103;%20&#1082;%20&#1091;&#1088;&#1086;&#1082;&#1091;\&#1055;&#1088;&#1077;&#1079;&#1077;&#1085;&#1090;&#1072;&#1094;&#1080;&#1103;.PPT\&#1082;&#1088;&#1072;&#1089;&#1080;&#1074;&#1072;&#1103;%20&#1088;&#1080;&#1090;&#1084;&#1080;&#1095;&#1085;&#1072;&#1103;%20&#1084;&#1091;&#1079;&#1099;&#1082;&#1072;%20(mp3ostrov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88913"/>
            <a:ext cx="5473700" cy="16557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800" smtClean="0"/>
              <a:t> </a:t>
            </a:r>
            <a:endParaRPr lang="ru-RU" sz="3600" smtClean="0"/>
          </a:p>
          <a:p>
            <a:pPr marL="609600" indent="-609600">
              <a:buFont typeface="Wingdings" pitchFamily="2" charset="2"/>
              <a:buNone/>
            </a:pPr>
            <a:endParaRPr lang="ru-RU" sz="280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71550" y="4652963"/>
            <a:ext cx="65960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10000"/>
              </a:spcBef>
            </a:pPr>
            <a:endParaRPr kumimoji="0" lang="ru-RU" sz="24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195513" y="692150"/>
            <a:ext cx="6696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32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Легко отыскать примеры прекрасного, но как трудно объяснить, почему они прекрасны.</a:t>
            </a:r>
          </a:p>
          <a:p>
            <a:pPr algn="r"/>
            <a:r>
              <a:rPr kumimoji="0" lang="ru-RU" sz="32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Платон</a:t>
            </a:r>
          </a:p>
        </p:txBody>
      </p:sp>
      <p:pic>
        <p:nvPicPr>
          <p:cNvPr id="79878" name="Picture 11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4643438" y="115888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12" descr="und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2205038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12" descr="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3343275"/>
            <a:ext cx="2592387" cy="2579688"/>
          </a:xfrm>
          <a:prstGeom prst="rect">
            <a:avLst/>
          </a:prstGeom>
          <a:noFill/>
        </p:spPr>
      </p:pic>
      <p:pic>
        <p:nvPicPr>
          <p:cNvPr id="79885" name="Picture 13" descr="images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157788"/>
            <a:ext cx="1350962" cy="1350962"/>
          </a:xfrm>
          <a:prstGeom prst="rect">
            <a:avLst/>
          </a:prstGeom>
          <a:noFill/>
        </p:spPr>
      </p:pic>
      <p:pic>
        <p:nvPicPr>
          <p:cNvPr id="79886" name="Picture 14" descr="chatelene_martina_weber_mandal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7813" y="3357563"/>
            <a:ext cx="2767012" cy="2808287"/>
          </a:xfrm>
          <a:prstGeom prst="rect">
            <a:avLst/>
          </a:prstGeom>
          <a:noFill/>
        </p:spPr>
      </p:pic>
      <p:pic>
        <p:nvPicPr>
          <p:cNvPr id="79889" name="Ромео иДжульет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6613525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067" fill="hold"/>
                                        <p:tgtEl>
                                          <p:spTgt spid="798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имеющие более двух осей симметрии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1547813" y="2133600"/>
            <a:ext cx="2232025" cy="1800225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1331913" y="1628775"/>
            <a:ext cx="2592387" cy="2592388"/>
            <a:chOff x="839" y="1026"/>
            <a:chExt cx="1633" cy="1633"/>
          </a:xfrm>
        </p:grpSpPr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>
              <a:off x="1677" y="1026"/>
              <a:ext cx="0" cy="1633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4" name="Line 6"/>
            <p:cNvSpPr>
              <a:spLocks noChangeShapeType="1"/>
            </p:cNvSpPr>
            <p:nvPr/>
          </p:nvSpPr>
          <p:spPr bwMode="auto">
            <a:xfrm flipV="1">
              <a:off x="839" y="1616"/>
              <a:ext cx="1588" cy="952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5" name="Line 7"/>
            <p:cNvSpPr>
              <a:spLocks noChangeShapeType="1"/>
            </p:cNvSpPr>
            <p:nvPr/>
          </p:nvSpPr>
          <p:spPr bwMode="auto">
            <a:xfrm flipH="1" flipV="1">
              <a:off x="1066" y="1706"/>
              <a:ext cx="1406" cy="817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5724525" y="2060575"/>
            <a:ext cx="2087563" cy="20161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5076825" y="3068638"/>
            <a:ext cx="3455988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9098" name="Group 10"/>
          <p:cNvGrpSpPr>
            <a:grpSpLocks/>
          </p:cNvGrpSpPr>
          <p:nvPr/>
        </p:nvGrpSpPr>
        <p:grpSpPr bwMode="auto">
          <a:xfrm>
            <a:off x="5364163" y="1628775"/>
            <a:ext cx="2770187" cy="2952750"/>
            <a:chOff x="3357" y="1026"/>
            <a:chExt cx="1745" cy="1860"/>
          </a:xfrm>
        </p:grpSpPr>
        <p:sp>
          <p:nvSpPr>
            <p:cNvPr id="89099" name="Line 11"/>
            <p:cNvSpPr>
              <a:spLocks noChangeShapeType="1"/>
            </p:cNvSpPr>
            <p:nvPr/>
          </p:nvSpPr>
          <p:spPr bwMode="auto">
            <a:xfrm>
              <a:off x="4241" y="1026"/>
              <a:ext cx="0" cy="1860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0" name="Line 12"/>
            <p:cNvSpPr>
              <a:spLocks noChangeShapeType="1"/>
            </p:cNvSpPr>
            <p:nvPr/>
          </p:nvSpPr>
          <p:spPr bwMode="auto">
            <a:xfrm>
              <a:off x="3357" y="1071"/>
              <a:ext cx="1724" cy="1678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1" name="Line 13"/>
            <p:cNvSpPr>
              <a:spLocks noChangeShapeType="1"/>
            </p:cNvSpPr>
            <p:nvPr/>
          </p:nvSpPr>
          <p:spPr bwMode="auto">
            <a:xfrm flipH="1">
              <a:off x="3424" y="1071"/>
              <a:ext cx="1678" cy="1678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3309938" y="4437063"/>
            <a:ext cx="1944687" cy="1943100"/>
          </a:xfrm>
          <a:prstGeom prst="ellipse">
            <a:avLst/>
          </a:prstGeom>
          <a:solidFill>
            <a:srgbClr val="CCFFFF"/>
          </a:solidFill>
          <a:ln w="1905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ru-RU" sz="2400">
              <a:latin typeface="Verdana" pitchFamily="34" charset="0"/>
            </a:endParaRPr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3059113" y="5445125"/>
            <a:ext cx="2665412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3203575" y="4076700"/>
            <a:ext cx="2160588" cy="2592388"/>
            <a:chOff x="2018" y="2568"/>
            <a:chExt cx="1361" cy="1633"/>
          </a:xfrm>
        </p:grpSpPr>
        <p:sp>
          <p:nvSpPr>
            <p:cNvPr id="89105" name="Line 17"/>
            <p:cNvSpPr>
              <a:spLocks noChangeShapeType="1"/>
            </p:cNvSpPr>
            <p:nvPr/>
          </p:nvSpPr>
          <p:spPr bwMode="auto">
            <a:xfrm>
              <a:off x="2699" y="2568"/>
              <a:ext cx="0" cy="1633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6" name="Line 18"/>
            <p:cNvSpPr>
              <a:spLocks noChangeShapeType="1"/>
            </p:cNvSpPr>
            <p:nvPr/>
          </p:nvSpPr>
          <p:spPr bwMode="auto">
            <a:xfrm flipV="1">
              <a:off x="2064" y="2750"/>
              <a:ext cx="1315" cy="1315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>
              <a:off x="2018" y="2750"/>
              <a:ext cx="1361" cy="1360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108" name="Text Box 21"/>
          <p:cNvSpPr txBox="1">
            <a:spLocks noChangeArrowheads="1"/>
          </p:cNvSpPr>
          <p:nvPr/>
        </p:nvSpPr>
        <p:spPr bwMode="auto">
          <a:xfrm>
            <a:off x="179388" y="1916113"/>
            <a:ext cx="2232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Равносторонний треугольник</a:t>
            </a:r>
          </a:p>
        </p:txBody>
      </p:sp>
      <p:sp>
        <p:nvSpPr>
          <p:cNvPr id="89109" name="Text Box 22"/>
          <p:cNvSpPr txBox="1">
            <a:spLocks noChangeArrowheads="1"/>
          </p:cNvSpPr>
          <p:nvPr/>
        </p:nvSpPr>
        <p:spPr bwMode="auto">
          <a:xfrm>
            <a:off x="7596188" y="1484313"/>
            <a:ext cx="15478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Квадрат</a:t>
            </a:r>
          </a:p>
        </p:txBody>
      </p:sp>
      <p:sp>
        <p:nvSpPr>
          <p:cNvPr id="89110" name="Text Box 23"/>
          <p:cNvSpPr txBox="1">
            <a:spLocks noChangeArrowheads="1"/>
          </p:cNvSpPr>
          <p:nvPr/>
        </p:nvSpPr>
        <p:spPr bwMode="auto">
          <a:xfrm>
            <a:off x="4932363" y="5876925"/>
            <a:ext cx="19446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Круг</a:t>
            </a:r>
          </a:p>
        </p:txBody>
      </p:sp>
      <p:grpSp>
        <p:nvGrpSpPr>
          <p:cNvPr id="89113" name="Group 16"/>
          <p:cNvGrpSpPr>
            <a:grpSpLocks/>
          </p:cNvGrpSpPr>
          <p:nvPr/>
        </p:nvGrpSpPr>
        <p:grpSpPr bwMode="auto">
          <a:xfrm rot="1432564">
            <a:off x="3203575" y="4076700"/>
            <a:ext cx="2160588" cy="2592388"/>
            <a:chOff x="2018" y="2568"/>
            <a:chExt cx="1361" cy="1633"/>
          </a:xfrm>
        </p:grpSpPr>
        <p:sp>
          <p:nvSpPr>
            <p:cNvPr id="89114" name="Line 17"/>
            <p:cNvSpPr>
              <a:spLocks noChangeShapeType="1"/>
            </p:cNvSpPr>
            <p:nvPr/>
          </p:nvSpPr>
          <p:spPr bwMode="auto">
            <a:xfrm>
              <a:off x="2699" y="2568"/>
              <a:ext cx="0" cy="1633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15" name="Line 18"/>
            <p:cNvSpPr>
              <a:spLocks noChangeShapeType="1"/>
            </p:cNvSpPr>
            <p:nvPr/>
          </p:nvSpPr>
          <p:spPr bwMode="auto">
            <a:xfrm flipV="1">
              <a:off x="2064" y="2750"/>
              <a:ext cx="1315" cy="1315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16" name="Line 19"/>
            <p:cNvSpPr>
              <a:spLocks noChangeShapeType="1"/>
            </p:cNvSpPr>
            <p:nvPr/>
          </p:nvSpPr>
          <p:spPr bwMode="auto">
            <a:xfrm>
              <a:off x="2018" y="2750"/>
              <a:ext cx="1361" cy="1360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9117" name="Group 16"/>
          <p:cNvGrpSpPr>
            <a:grpSpLocks/>
          </p:cNvGrpSpPr>
          <p:nvPr/>
        </p:nvGrpSpPr>
        <p:grpSpPr bwMode="auto">
          <a:xfrm rot="1432564">
            <a:off x="3203575" y="4076700"/>
            <a:ext cx="2160588" cy="2592388"/>
            <a:chOff x="2018" y="2568"/>
            <a:chExt cx="1361" cy="1633"/>
          </a:xfrm>
        </p:grpSpPr>
        <p:sp>
          <p:nvSpPr>
            <p:cNvPr id="89118" name="Line 17"/>
            <p:cNvSpPr>
              <a:spLocks noChangeShapeType="1"/>
            </p:cNvSpPr>
            <p:nvPr/>
          </p:nvSpPr>
          <p:spPr bwMode="auto">
            <a:xfrm>
              <a:off x="2699" y="2568"/>
              <a:ext cx="0" cy="1633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19" name="Line 18"/>
            <p:cNvSpPr>
              <a:spLocks noChangeShapeType="1"/>
            </p:cNvSpPr>
            <p:nvPr/>
          </p:nvSpPr>
          <p:spPr bwMode="auto">
            <a:xfrm flipV="1">
              <a:off x="2064" y="2750"/>
              <a:ext cx="1315" cy="1315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20" name="Line 19"/>
            <p:cNvSpPr>
              <a:spLocks noChangeShapeType="1"/>
            </p:cNvSpPr>
            <p:nvPr/>
          </p:nvSpPr>
          <p:spPr bwMode="auto">
            <a:xfrm>
              <a:off x="2018" y="2750"/>
              <a:ext cx="1361" cy="1360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133" name="Line 45"/>
          <p:cNvSpPr>
            <a:spLocks noChangeShapeType="1"/>
          </p:cNvSpPr>
          <p:nvPr/>
        </p:nvSpPr>
        <p:spPr bwMode="auto">
          <a:xfrm>
            <a:off x="2987675" y="4868863"/>
            <a:ext cx="2592388" cy="1152525"/>
          </a:xfrm>
          <a:prstGeom prst="line">
            <a:avLst/>
          </a:prstGeom>
          <a:noFill/>
          <a:ln w="19050">
            <a:solidFill>
              <a:srgbClr val="FD6FD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не обладающие осевой симметрией</a:t>
            </a: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5148263" y="2276475"/>
            <a:ext cx="3168650" cy="1296988"/>
          </a:xfrm>
          <a:prstGeom prst="parallelogram">
            <a:avLst>
              <a:gd name="adj" fmla="val 61077"/>
            </a:avLst>
          </a:prstGeom>
          <a:solidFill>
            <a:schemeClr val="fol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3419475" y="4221163"/>
            <a:ext cx="1368425" cy="360362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4716463" y="4221163"/>
            <a:ext cx="1008062" cy="503237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419475" y="4581525"/>
            <a:ext cx="360363" cy="151130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3779838" y="5876925"/>
            <a:ext cx="1584325" cy="21590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V="1">
            <a:off x="5364163" y="4724400"/>
            <a:ext cx="360362" cy="1152525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1258888" y="1844675"/>
            <a:ext cx="2881312" cy="1728788"/>
          </a:xfrm>
          <a:prstGeom prst="rtTriangle">
            <a:avLst/>
          </a:prstGeom>
          <a:solidFill>
            <a:srgbClr val="99CC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90122" name="Text Box 11"/>
          <p:cNvSpPr txBox="1">
            <a:spLocks noChangeArrowheads="1"/>
          </p:cNvSpPr>
          <p:nvPr/>
        </p:nvSpPr>
        <p:spPr bwMode="auto">
          <a:xfrm>
            <a:off x="611188" y="3789363"/>
            <a:ext cx="2952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Произвольный треугольник</a:t>
            </a:r>
          </a:p>
        </p:txBody>
      </p:sp>
      <p:sp>
        <p:nvSpPr>
          <p:cNvPr id="90123" name="Text Box 12"/>
          <p:cNvSpPr txBox="1">
            <a:spLocks noChangeArrowheads="1"/>
          </p:cNvSpPr>
          <p:nvPr/>
        </p:nvSpPr>
        <p:spPr bwMode="auto">
          <a:xfrm>
            <a:off x="6011863" y="3789363"/>
            <a:ext cx="28813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Параллелограмм</a:t>
            </a:r>
          </a:p>
        </p:txBody>
      </p:sp>
      <p:sp>
        <p:nvSpPr>
          <p:cNvPr id="90124" name="Text Box 13"/>
          <p:cNvSpPr txBox="1">
            <a:spLocks noChangeArrowheads="1"/>
          </p:cNvSpPr>
          <p:nvPr/>
        </p:nvSpPr>
        <p:spPr bwMode="auto">
          <a:xfrm>
            <a:off x="5076825" y="5949950"/>
            <a:ext cx="2232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Неправильный многоугольник</a:t>
            </a:r>
          </a:p>
        </p:txBody>
      </p:sp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FCB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148263" y="304800"/>
            <a:ext cx="3671887" cy="1447800"/>
          </a:xfrm>
        </p:spPr>
        <p:txBody>
          <a:bodyPr lIns="91440" tIns="45720" rIns="91440" bIns="45720"/>
          <a:lstStyle/>
          <a:p>
            <a:pPr algn="ctr"/>
            <a:r>
              <a:rPr lang="ru-RU" sz="4000" b="1" smtClean="0">
                <a:solidFill>
                  <a:srgbClr val="009900"/>
                </a:solidFill>
              </a:rPr>
              <a:t>Симметрия</a:t>
            </a:r>
            <a:r>
              <a:rPr lang="ru-RU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smtClean="0">
                <a:solidFill>
                  <a:srgbClr val="009900"/>
                </a:solidFill>
              </a:rPr>
              <a:t>в природе</a:t>
            </a:r>
          </a:p>
        </p:txBody>
      </p:sp>
      <p:sp>
        <p:nvSpPr>
          <p:cNvPr id="94211" name="Прямоугольник 8"/>
          <p:cNvSpPr>
            <a:spLocks noChangeArrowheads="1"/>
          </p:cNvSpPr>
          <p:nvPr/>
        </p:nvSpPr>
        <p:spPr bwMode="auto">
          <a:xfrm>
            <a:off x="5292725" y="2060575"/>
            <a:ext cx="35560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200">
                <a:latin typeface="Book Antiqua" pitchFamily="18" charset="0"/>
                <a:cs typeface="Arial" charset="0"/>
              </a:rPr>
              <a:t>Внимательное наблюдение показывает, что основу красоты многих форм, созданных природой, составляет симметрия. </a:t>
            </a:r>
          </a:p>
          <a:p>
            <a:r>
              <a:rPr kumimoji="0" lang="ru-RU" sz="3200">
                <a:latin typeface="Comic Sans MS" pitchFamily="66" charset="0"/>
                <a:cs typeface="Arial" charset="0"/>
              </a:rPr>
              <a:t> </a:t>
            </a:r>
          </a:p>
          <a:p>
            <a:endParaRPr kumimoji="0" lang="ru-RU" sz="3200">
              <a:latin typeface="Comic Sans MS" pitchFamily="66" charset="0"/>
              <a:cs typeface="Arial" charset="0"/>
            </a:endParaRPr>
          </a:p>
        </p:txBody>
      </p:sp>
      <p:pic>
        <p:nvPicPr>
          <p:cNvPr id="94212" name="Содержимое 12" descr="S2021565-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107950" y="0"/>
            <a:ext cx="4999038" cy="6858000"/>
          </a:xfrm>
        </p:spPr>
      </p:pic>
      <p:pic>
        <p:nvPicPr>
          <p:cNvPr id="94214" name="С ветром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524625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0ECF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hoto_previe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268413"/>
            <a:ext cx="4319588" cy="5589587"/>
          </a:xfrm>
          <a:prstGeom prst="rect">
            <a:avLst/>
          </a:prstGeom>
          <a:noFill/>
        </p:spPr>
      </p:pic>
      <p:pic>
        <p:nvPicPr>
          <p:cNvPr id="93187" name="Picture 3" descr="mounta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268413"/>
            <a:ext cx="419417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561262" cy="936625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C53907"/>
                </a:solidFill>
                <a:latin typeface="Rockwell" pitchFamily="18" charset="0"/>
              </a:rPr>
              <a:t>Зеркальная симметрия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FCB6"/>
            </a:gs>
            <a:gs pos="100000">
              <a:srgbClr val="FED2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096000" y="765175"/>
            <a:ext cx="3048000" cy="5140325"/>
          </a:xfrm>
        </p:spPr>
        <p:txBody>
          <a:bodyPr lIns="91440" tIns="45720" rIns="91440" bIns="45720"/>
          <a:lstStyle/>
          <a:p>
            <a:pPr>
              <a:lnSpc>
                <a:spcPct val="145000"/>
              </a:lnSpc>
              <a:buFont typeface="Wingdings" pitchFamily="2" charset="2"/>
              <a:buNone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Ярко выраженной симметрией обладают листья, ветви, цветы, плоды.</a:t>
            </a:r>
          </a:p>
        </p:txBody>
      </p:sp>
      <p:pic>
        <p:nvPicPr>
          <p:cNvPr id="95235" name="Содержимое 8" descr="4C6912CF-0215-49FC-AC7A-33DF222AF162-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743200" cy="3911600"/>
          </a:xfrm>
        </p:spPr>
      </p:pic>
      <p:pic>
        <p:nvPicPr>
          <p:cNvPr id="95236" name="Содержимое 3"/>
          <p:cNvPicPr preferRelativeResize="0">
            <a:picLocks noGrp="1" noChangeAspect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00400" y="4495800"/>
            <a:ext cx="2971800" cy="2362200"/>
          </a:xfrm>
        </p:spPr>
      </p:pic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0"/>
            <a:ext cx="3430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Копия Цветок в насекомым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3657600"/>
            <a:ext cx="3200400" cy="3200400"/>
          </a:xfrm>
          <a:noFill/>
          <a:ln w="0">
            <a:solidFill>
              <a:schemeClr val="accent2"/>
            </a:solidFill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sz="quarter" idx="4294967295"/>
          </p:nvPr>
        </p:nvSpPr>
        <p:spPr/>
        <p:txBody>
          <a:bodyPr lIns="91440" tIns="45720" rIns="91440" bIns="45720"/>
          <a:lstStyle/>
          <a:p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ru-RU" sz="36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Симметрия в животном мире.</a:t>
            </a: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6259" name="Содержимое 12" descr="bd266528a25d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67400" y="1268413"/>
            <a:ext cx="3619500" cy="3116262"/>
          </a:xfrm>
        </p:spPr>
      </p:pic>
      <p:pic>
        <p:nvPicPr>
          <p:cNvPr id="96260" name="Содержимое 14" descr="5xsinty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4343400"/>
            <a:ext cx="3352800" cy="2514600"/>
          </a:xfrm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>
              <a:latin typeface="Tahoma" pitchFamily="34" charset="0"/>
            </a:endParaRPr>
          </a:p>
        </p:txBody>
      </p:sp>
      <p:pic>
        <p:nvPicPr>
          <p:cNvPr id="96262" name="Содержимое 8" descr="66750506_funnyanim38_768x51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96975"/>
            <a:ext cx="21780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Содержимое 7" descr="408190_39154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89600" y="4343400"/>
            <a:ext cx="345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Содержимое 13" descr="56376152_462872376_animalelephant00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43434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Содержимое 11" descr="86a08870b868.jpg"/>
          <p:cNvPicPr>
            <a:picLocks noGrp="1" noChangeAspect="1"/>
          </p:cNvPicPr>
          <p:nvPr>
            <p:ph sz="quarter" idx="4294967295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2124075" y="1196975"/>
            <a:ext cx="4170363" cy="3152775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76250"/>
            <a:ext cx="6840538" cy="1371600"/>
          </a:xfrm>
        </p:spPr>
        <p:txBody>
          <a:bodyPr/>
          <a:lstStyle/>
          <a:p>
            <a:pPr algn="ctr"/>
            <a:r>
              <a:rPr lang="ru-RU" sz="3600" b="1" i="1" smtClean="0">
                <a:solidFill>
                  <a:schemeClr val="tx1"/>
                </a:solidFill>
              </a:rPr>
              <a:t>В узорах знаменитых павловопосадских платков сочетание повторяющихся элементов.</a:t>
            </a:r>
          </a:p>
        </p:txBody>
      </p:sp>
      <p:pic>
        <p:nvPicPr>
          <p:cNvPr id="98307" name="i-main-pic" descr="Картинка 37 из 223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2420938"/>
            <a:ext cx="3902075" cy="4010025"/>
          </a:xfrm>
          <a:noFill/>
          <a:ln/>
        </p:spPr>
      </p:pic>
      <p:pic>
        <p:nvPicPr>
          <p:cNvPr id="98308" name="i-main-pic" descr="Картинка 214 из 225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872038" y="2349500"/>
            <a:ext cx="3900487" cy="4032250"/>
          </a:xfrm>
          <a:noFill/>
          <a:ln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49213"/>
            <a:ext cx="10007600" cy="6907213"/>
          </a:xfrm>
          <a:prstGeom prst="rect">
            <a:avLst/>
          </a:prstGeom>
          <a:noFill/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50825" y="274638"/>
            <a:ext cx="3960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50000"/>
              </a:lnSpc>
            </a:pPr>
            <a:r>
              <a:rPr kumimoji="0" lang="ru-RU" sz="4400" b="1">
                <a:solidFill>
                  <a:srgbClr val="FF9900"/>
                </a:solidFill>
              </a:rPr>
              <a:t>Симметрия в архитектуре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0"/>
            <a:ext cx="8229600" cy="7032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ru-RU" sz="40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Финляндия. Православный храм</a:t>
            </a:r>
            <a:endParaRPr kumimoji="0" lang="ru-RU" sz="40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63600"/>
            <a:ext cx="92075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D7F9"/>
            </a:gs>
            <a:gs pos="50000">
              <a:srgbClr val="D0ECFC"/>
            </a:gs>
            <a:gs pos="100000">
              <a:srgbClr val="99D7F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chemeClr val="tx1"/>
                </a:solidFill>
              </a:rPr>
              <a:t>Симметрия в древней и современной архитектуре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             </a:t>
            </a:r>
            <a:r>
              <a:rPr lang="ru-RU" sz="2800" smtClean="0">
                <a:solidFill>
                  <a:srgbClr val="1905AB"/>
                </a:solidFill>
              </a:rPr>
              <a:t>Храм Артемиды</a:t>
            </a:r>
            <a:r>
              <a:rPr lang="ru-RU" smtClean="0">
                <a:solidFill>
                  <a:srgbClr val="1905AB"/>
                </a:solidFill>
              </a:rPr>
              <a:t> </a:t>
            </a:r>
            <a:r>
              <a:rPr lang="en-US" smtClean="0">
                <a:solidFill>
                  <a:srgbClr val="1905AB"/>
                </a:solidFill>
              </a:rPr>
              <a:t> </a:t>
            </a:r>
            <a:r>
              <a:rPr lang="ru-RU" smtClean="0">
                <a:solidFill>
                  <a:srgbClr val="1905AB"/>
                </a:solidFill>
              </a:rPr>
              <a:t>                  МГУ</a:t>
            </a:r>
            <a:endParaRPr lang="en-US" smtClean="0">
              <a:solidFill>
                <a:srgbClr val="1905AB"/>
              </a:solidFill>
            </a:endParaRPr>
          </a:p>
          <a:p>
            <a:pPr>
              <a:lnSpc>
                <a:spcPct val="80000"/>
              </a:lnSpc>
            </a:pPr>
            <a:endParaRPr lang="en-US" smtClean="0">
              <a:solidFill>
                <a:srgbClr val="1905AB"/>
              </a:solidFill>
            </a:endParaRPr>
          </a:p>
          <a:p>
            <a:pPr>
              <a:lnSpc>
                <a:spcPct val="8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100356" name="i-main-pic" descr="Картинка 497 из 1422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916113"/>
            <a:ext cx="4572000" cy="3568700"/>
          </a:xfrm>
          <a:noFill/>
          <a:ln/>
        </p:spPr>
      </p:pic>
      <p:pic>
        <p:nvPicPr>
          <p:cNvPr id="100357" name="i-main-pic" descr="Картинка 11 из 1514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1916113"/>
            <a:ext cx="4572000" cy="3529012"/>
          </a:xfrm>
          <a:noFill/>
          <a:ln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5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96838"/>
            <a:ext cx="4968875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49488"/>
            <a:ext cx="32670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Line 7"/>
          <p:cNvSpPr>
            <a:spLocks noChangeShapeType="1"/>
          </p:cNvSpPr>
          <p:nvPr/>
        </p:nvSpPr>
        <p:spPr bwMode="auto">
          <a:xfrm flipH="1">
            <a:off x="3924300" y="333375"/>
            <a:ext cx="1150938" cy="4032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7765" name="Picture 5" descr="x_38e0cb24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3236913"/>
            <a:ext cx="37084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Line 4"/>
          <p:cNvSpPr>
            <a:spLocks noChangeShapeType="1"/>
          </p:cNvSpPr>
          <p:nvPr/>
        </p:nvSpPr>
        <p:spPr bwMode="auto">
          <a:xfrm flipH="1">
            <a:off x="1116013" y="2133600"/>
            <a:ext cx="792162" cy="6048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767" name="Line 5"/>
          <p:cNvSpPr>
            <a:spLocks noChangeShapeType="1"/>
          </p:cNvSpPr>
          <p:nvPr/>
        </p:nvSpPr>
        <p:spPr bwMode="auto">
          <a:xfrm>
            <a:off x="7308850" y="1889125"/>
            <a:ext cx="0" cy="4968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6" grpId="0" animBg="1"/>
      <p:bldP spid="1177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71800" y="762000"/>
            <a:ext cx="5715000" cy="5181600"/>
          </a:xfrm>
        </p:spPr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Леонардо да Винчи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считал, что главную роль в картине играют пропорциональность и гармония, которые тесно связаны симметрией.</a:t>
            </a:r>
          </a:p>
          <a:p>
            <a:pPr>
              <a:lnSpc>
                <a:spcPct val="90000"/>
              </a:lnSpc>
            </a:pPr>
            <a:endParaRPr lang="ru-RU" sz="2800" b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Альбрехт Дюрер</a:t>
            </a:r>
            <a:r>
              <a:rPr lang="ru-RU" sz="25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утверждал, что каждый художник должен знать способы построения правильных симметричных фигур. </a:t>
            </a:r>
          </a:p>
        </p:txBody>
      </p:sp>
      <p:pic>
        <p:nvPicPr>
          <p:cNvPr id="81923" name="Picture 7" descr="Предположительный автопортрет Леонардо да Винчи">
            <a:hlinkClick r:id="rId3" tooltip="Предположительный автопортрет Леонардо да Винчи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52400"/>
            <a:ext cx="2019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8" descr="Автопортрет, 1500, Старая Пинакотека, Мюнхен">
            <a:hlinkClick r:id="rId5" tooltip="Автопортрет, 1500, Старая Пинакотека, Мюнхен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" y="3352800"/>
            <a:ext cx="2209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Для карти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6613525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819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5"/>
                </p:tgtEl>
              </p:cMediaNode>
            </p:audio>
          </p:childTnLst>
        </p:cTn>
      </p:par>
    </p:tnLst>
    <p:bldLst>
      <p:bldP spid="135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300px-MarriageVirg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0" y="1268413"/>
            <a:ext cx="3162300" cy="4679950"/>
          </a:xfrm>
          <a:prstGeom prst="rect">
            <a:avLst/>
          </a:prstGeom>
          <a:noFill/>
        </p:spPr>
      </p:pic>
      <p:pic>
        <p:nvPicPr>
          <p:cNvPr id="115719" name="Picture 7" descr="pressa_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24175"/>
            <a:ext cx="5940425" cy="3878263"/>
          </a:xfrm>
          <a:prstGeom prst="rect">
            <a:avLst/>
          </a:prstGeom>
          <a:noFill/>
        </p:spPr>
      </p:pic>
      <p:pic>
        <p:nvPicPr>
          <p:cNvPr id="115720" name="Picture 8" descr="taynayave4ery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969000" cy="2997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5940425" y="260350"/>
            <a:ext cx="36718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Леонардо да Винчи</a:t>
            </a:r>
            <a:b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Тайная вечеря , 1494-1498 г.</a:t>
            </a: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0" y="6021388"/>
            <a:ext cx="58674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Виктор Васнецов</a:t>
            </a:r>
            <a:b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Богатыри, 1881-1898 г.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5724525" y="6021388"/>
            <a:ext cx="34194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Рафаэль Санти. </a:t>
            </a:r>
            <a:b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Обручение Марии,</a:t>
            </a:r>
            <a:b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sz="2000" b="1" i="1">
                <a:solidFill>
                  <a:srgbClr val="D610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1504 г.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8509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Буквы русского языка тоже можно рассмотреть с точки зрения симметрии. </a:t>
            </a:r>
            <a:endParaRPr lang="ru-RU" sz="3200" smtClean="0">
              <a:solidFill>
                <a:srgbClr val="CC0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5373688"/>
            <a:ext cx="8507412" cy="65516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</a:rPr>
              <a:t>Б; Г; И; Й; Р; У; Ц; Ч; Щ; 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600" smtClean="0">
              <a:latin typeface="Times New Roman" pitchFamily="18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68313" y="1700213"/>
            <a:ext cx="55435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/>
              <a:t>А; Д; </a:t>
            </a:r>
            <a:r>
              <a:rPr kumimoji="0" lang="ru-RU" sz="3600" b="1">
                <a:latin typeface="Bookman Old Style" pitchFamily="18" charset="0"/>
              </a:rPr>
              <a:t>Л</a:t>
            </a:r>
            <a:r>
              <a:rPr kumimoji="0" lang="ru-RU" sz="3600" b="1"/>
              <a:t>; М; П; Т; Ф; Ш.</a:t>
            </a:r>
            <a:endParaRPr kumimoji="0" lang="ru-RU" sz="3600" b="1">
              <a:latin typeface="Arial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684213" y="2852738"/>
            <a:ext cx="42354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/>
              <a:t>В; Е; З; К; С; Э; Ю.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059113" y="4076700"/>
            <a:ext cx="259238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/>
              <a:t>Ж; Н; О; Х.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611188" y="1196975"/>
            <a:ext cx="5133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sz="2800" b="1" i="1">
                <a:solidFill>
                  <a:srgbClr val="CC0000"/>
                </a:solidFill>
              </a:rPr>
              <a:t>Вертикальная ось симметрии: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539750" y="2205038"/>
            <a:ext cx="6221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sz="3200" b="1" i="1">
                <a:solidFill>
                  <a:srgbClr val="CC0000"/>
                </a:solidFill>
              </a:rPr>
              <a:t>Горизонтальная ось симметрии: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539750" y="3357563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3200" b="1" i="1">
                <a:solidFill>
                  <a:srgbClr val="CC0000"/>
                </a:solidFill>
              </a:rPr>
              <a:t>И вертикальные и горизонтальные оси симметрии: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250825" y="4797425"/>
            <a:ext cx="87534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200" b="1" i="1">
                <a:solidFill>
                  <a:srgbClr val="CC0000"/>
                </a:solidFill>
              </a:rPr>
              <a:t>Нет ни вертикальной, ни горизонтальной оси: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975" cy="6992938"/>
          </a:xfrm>
          <a:prstGeom prst="rect">
            <a:avLst/>
          </a:prstGeom>
          <a:noFill/>
        </p:spPr>
      </p:pic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748712" cy="6597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В русском языке есть «симметричные» слова –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2800" i="1" smtClean="0">
                <a:solidFill>
                  <a:schemeClr val="bg1"/>
                </a:solidFill>
              </a:rPr>
              <a:t>палиндромы</a:t>
            </a:r>
            <a:r>
              <a:rPr lang="ru-RU" sz="2800" i="1" smtClean="0"/>
              <a:t>,</a:t>
            </a:r>
            <a:r>
              <a:rPr lang="ru-RU" sz="2800" smtClean="0"/>
              <a:t> которые можно читать одинаково в двух направлениях:</a:t>
            </a:r>
            <a:endParaRPr lang="ru-RU" sz="2800" i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0" i="1" smtClean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smtClean="0">
                <a:solidFill>
                  <a:srgbClr val="FF9900"/>
                </a:solidFill>
              </a:rPr>
              <a:t>шалаш, казак, радар,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smtClean="0">
                <a:solidFill>
                  <a:srgbClr val="FF9900"/>
                </a:solidFill>
              </a:rPr>
              <a:t>Алла, Анна, кок, поп.</a:t>
            </a:r>
            <a:endParaRPr lang="ru-RU" sz="2800" b="0" smtClean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smtClean="0"/>
              <a:t>Могут быть</a:t>
            </a:r>
            <a:r>
              <a:rPr lang="ru-RU" sz="2800" b="0" i="1" smtClean="0"/>
              <a:t>  палиндромическими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smtClean="0"/>
              <a:t> </a:t>
            </a:r>
            <a:r>
              <a:rPr lang="ru-RU" sz="2800" b="0" smtClean="0"/>
              <a:t>и предложения.</a:t>
            </a:r>
            <a:r>
              <a:rPr lang="ru-RU" sz="280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Написаны тысячи таких предложений.</a:t>
            </a:r>
            <a:endParaRPr lang="ru-RU" sz="2800" i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smtClean="0">
                <a:solidFill>
                  <a:srgbClr val="FF9900"/>
                </a:solidFill>
              </a:rPr>
              <a:t>А роза упала на лапу Азора.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smtClean="0">
                <a:solidFill>
                  <a:srgbClr val="FF9900"/>
                </a:solidFill>
              </a:rPr>
              <a:t>Я иду с мечем судия.</a:t>
            </a:r>
            <a:r>
              <a:rPr lang="ru-RU" sz="2800" i="1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i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smtClean="0"/>
              <a:t>(Г. Р. Державин.)</a:t>
            </a:r>
            <a:r>
              <a:rPr lang="ru-RU" sz="2800" smtClean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513" y="188913"/>
            <a:ext cx="5618162" cy="636587"/>
          </a:xfrm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</a:pPr>
            <a:r>
              <a:rPr lang="ru-RU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Симметрия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116013" y="4365625"/>
            <a:ext cx="8027987" cy="1944688"/>
          </a:xfrm>
        </p:spPr>
        <p:txBody>
          <a:bodyPr lIns="91440" tIns="45720" rIns="91440" bIns="45720"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Красота человеческого тела обусловлена пропорциональностью и </a:t>
            </a:r>
            <a:r>
              <a:rPr lang="ru-RU" sz="2800" b="0" smtClean="0"/>
              <a:t>симметрией</a:t>
            </a: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Однако человеческая фигура может быть ассиметричной.</a:t>
            </a:r>
          </a:p>
        </p:txBody>
      </p:sp>
      <p:pic>
        <p:nvPicPr>
          <p:cNvPr id="110597" name="Содержимое 4" descr="1271613603_i0042.jpg"/>
          <p:cNvPicPr>
            <a:picLocks noChangeAspect="1"/>
          </p:cNvPicPr>
          <p:nvPr/>
        </p:nvPicPr>
        <p:blipFill>
          <a:blip r:embed="rId2" cstate="email"/>
          <a:srcRect l="-1677" t="-2435"/>
          <a:stretch>
            <a:fillRect/>
          </a:stretch>
        </p:blipFill>
        <p:spPr bwMode="auto">
          <a:xfrm>
            <a:off x="6372225" y="836613"/>
            <a:ext cx="23876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 descr="vertik_simmetriya-lica_5eacba87189c68f271f02655ac0e2e7f_5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125538"/>
            <a:ext cx="2779712" cy="2852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1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4500563" y="260350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12" descr="und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5229225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042988" y="333375"/>
            <a:ext cx="7416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r>
              <a:rPr kumimoji="0" lang="ru-RU" sz="6000" b="1" i="1">
                <a:solidFill>
                  <a:srgbClr val="D6102C"/>
                </a:solidFill>
              </a:rPr>
              <a:t>Физкультминутка</a:t>
            </a:r>
          </a:p>
        </p:txBody>
      </p:sp>
      <p:pic>
        <p:nvPicPr>
          <p:cNvPr id="124934" name="Picture 6" descr="Glu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2065338"/>
            <a:ext cx="73437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красивая ритмичная музыка (mp3ostrov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6613525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685" fill="hold"/>
                                        <p:tgtEl>
                                          <p:spTgt spid="1249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827088" y="1773238"/>
            <a:ext cx="1225550" cy="108108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2555875" y="1628775"/>
            <a:ext cx="0" cy="15128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2987675" y="1773238"/>
            <a:ext cx="1152525" cy="10795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5219700" y="2349500"/>
            <a:ext cx="1081088" cy="1079500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6227763" y="1844675"/>
            <a:ext cx="1584325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0" name="AutoShape 8"/>
          <p:cNvSpPr>
            <a:spLocks noChangeArrowheads="1"/>
          </p:cNvSpPr>
          <p:nvPr/>
        </p:nvSpPr>
        <p:spPr bwMode="auto">
          <a:xfrm>
            <a:off x="7885113" y="1989138"/>
            <a:ext cx="1079500" cy="1079500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1" name="AutoShape 9"/>
          <p:cNvSpPr>
            <a:spLocks noChangeArrowheads="1"/>
          </p:cNvSpPr>
          <p:nvPr/>
        </p:nvSpPr>
        <p:spPr bwMode="auto">
          <a:xfrm>
            <a:off x="5076825" y="5013325"/>
            <a:ext cx="1152525" cy="10795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6877050" y="45085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 rot="10800000">
            <a:off x="7451725" y="5013325"/>
            <a:ext cx="1152525" cy="10795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4" name="AutoShape 12"/>
          <p:cNvSpPr>
            <a:spLocks noChangeArrowheads="1"/>
          </p:cNvSpPr>
          <p:nvPr/>
        </p:nvSpPr>
        <p:spPr bwMode="auto">
          <a:xfrm>
            <a:off x="611188" y="5013325"/>
            <a:ext cx="647700" cy="1008063"/>
          </a:xfrm>
          <a:prstGeom prst="moon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5" name="AutoShape 13"/>
          <p:cNvSpPr>
            <a:spLocks noChangeArrowheads="1"/>
          </p:cNvSpPr>
          <p:nvPr/>
        </p:nvSpPr>
        <p:spPr bwMode="auto">
          <a:xfrm>
            <a:off x="2051050" y="4076700"/>
            <a:ext cx="647700" cy="1008063"/>
          </a:xfrm>
          <a:prstGeom prst="moon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1116013" y="4365625"/>
            <a:ext cx="1368425" cy="172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539750" y="0"/>
            <a:ext cx="8748713" cy="685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  </a:t>
            </a:r>
            <a:r>
              <a:rPr lang="ru-RU" smtClean="0"/>
              <a:t>Симметричны ли фигуры                                                                      относительно прямой?    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</a:t>
            </a: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               </a:t>
            </a:r>
            <a:r>
              <a:rPr lang="ru-RU" sz="2400" smtClean="0"/>
              <a:t>      </a:t>
            </a:r>
            <a:r>
              <a:rPr lang="en-US" sz="2400" smtClean="0"/>
              <a:t> </a:t>
            </a:r>
            <a:endParaRPr lang="ru-RU" sz="2400" smtClean="0"/>
          </a:p>
          <a:p>
            <a:pPr>
              <a:buFont typeface="Wingdings" pitchFamily="2" charset="2"/>
              <a:buNone/>
            </a:pPr>
            <a:r>
              <a:rPr lang="ru-RU" sz="2400" smtClean="0"/>
              <a:t>                        </a:t>
            </a:r>
            <a:r>
              <a:rPr lang="ru-RU" sz="2800" smtClean="0"/>
              <a:t>Рис. 1                             Рис.2</a:t>
            </a:r>
            <a:r>
              <a:rPr lang="ru-RU" smtClean="0"/>
              <a:t>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            Рис. 3</a:t>
            </a:r>
            <a:r>
              <a:rPr lang="ru-RU" smtClean="0"/>
              <a:t>                              </a:t>
            </a:r>
            <a:r>
              <a:rPr lang="ru-RU" sz="2800" smtClean="0"/>
              <a:t>Рис.4</a:t>
            </a:r>
            <a:r>
              <a:rPr lang="ru-RU" sz="2800" smtClean="0">
                <a:solidFill>
                  <a:schemeClr val="bg1"/>
                </a:solidFill>
              </a:rPr>
              <a:t>     </a:t>
            </a:r>
            <a:r>
              <a:rPr lang="ru-RU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9" grpId="0" animBg="1"/>
      <p:bldP spid="125961" grpId="0" animBg="1"/>
      <p:bldP spid="125962" grpId="0" animBg="1"/>
      <p:bldP spid="125963" grpId="0" animBg="1"/>
      <p:bldP spid="125964" grpId="0" animBg="1"/>
      <p:bldP spid="125965" grpId="0" animBg="1"/>
      <p:bldP spid="1259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0"/>
            <a:ext cx="8158163" cy="66690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   </a:t>
            </a:r>
            <a:r>
              <a:rPr lang="ru-RU" smtClean="0"/>
              <a:t>Является ли прямая осью симметрии данных фигур?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</a:t>
            </a:r>
            <a:r>
              <a:rPr lang="ru-RU" sz="2800" smtClean="0"/>
              <a:t>Рис. 1                          Рис. 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</a:t>
            </a:r>
            <a:r>
              <a:rPr lang="ru-RU" sz="2800" smtClean="0"/>
              <a:t>Рис. 3</a:t>
            </a:r>
            <a:r>
              <a:rPr lang="ru-RU" smtClean="0"/>
              <a:t>                       </a:t>
            </a:r>
            <a:r>
              <a:rPr lang="ru-RU" sz="2800" smtClean="0"/>
              <a:t>Рис. 4</a:t>
            </a: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2197100" y="1916113"/>
            <a:ext cx="2303463" cy="865187"/>
          </a:xfrm>
          <a:prstGeom prst="parallelogram">
            <a:avLst>
              <a:gd name="adj" fmla="val 6656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 flipV="1">
            <a:off x="1692275" y="1628775"/>
            <a:ext cx="3600450" cy="1368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2" name="Oval 6"/>
          <p:cNvSpPr>
            <a:spLocks noChangeArrowheads="1"/>
          </p:cNvSpPr>
          <p:nvPr/>
        </p:nvSpPr>
        <p:spPr bwMode="auto">
          <a:xfrm>
            <a:off x="6084888" y="1628775"/>
            <a:ext cx="1512887" cy="143986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6011863" y="1484313"/>
            <a:ext cx="1584325" cy="12969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5940425" y="4652963"/>
            <a:ext cx="1368425" cy="12239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5580063" y="4365625"/>
            <a:ext cx="2087562" cy="180022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2051050" y="4652963"/>
            <a:ext cx="1728788" cy="1152525"/>
          </a:xfrm>
          <a:prstGeom prst="flowChartManualOperati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2914650" y="4149725"/>
            <a:ext cx="0" cy="2160588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3" grpId="0" animBg="1"/>
      <p:bldP spid="126984" grpId="0" animBg="1"/>
      <p:bldP spid="1269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AC9C4A7-9FDD-4CAD-A8FC-88CB081C24E9}" type="slidenum">
              <a:rPr kumimoji="0"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28</a:t>
            </a:fld>
            <a:endParaRPr kumimoji="0"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547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ru-RU" sz="1000">
              <a:latin typeface="Arial" charset="0"/>
            </a:endParaRPr>
          </a:p>
        </p:txBody>
      </p:sp>
      <p:sp>
        <p:nvSpPr>
          <p:cNvPr id="105477" name="Rectangle 17"/>
          <p:cNvSpPr>
            <a:spLocks noChangeArrowheads="1"/>
          </p:cNvSpPr>
          <p:nvPr/>
        </p:nvSpPr>
        <p:spPr bwMode="auto">
          <a:xfrm>
            <a:off x="914400" y="291147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>
                <a:latin typeface="Arial" charset="0"/>
              </a:rPr>
              <a:t/>
            </a:r>
            <a:br>
              <a:rPr kumimoji="0" lang="ru-RU">
                <a:latin typeface="Arial" charset="0"/>
              </a:rPr>
            </a:br>
            <a:endParaRPr kumimoji="0" lang="ru-RU">
              <a:latin typeface="Arial" charset="0"/>
            </a:endParaRPr>
          </a:p>
          <a:p>
            <a:pPr eaLnBrk="0" hangingPunct="0"/>
            <a:endParaRPr kumimoji="0" lang="ru-RU">
              <a:latin typeface="Arial" charset="0"/>
            </a:endParaRPr>
          </a:p>
        </p:txBody>
      </p:sp>
      <p:sp>
        <p:nvSpPr>
          <p:cNvPr id="105478" name="Rectangle 24"/>
          <p:cNvSpPr>
            <a:spLocks noChangeArrowheads="1"/>
          </p:cNvSpPr>
          <p:nvPr/>
        </p:nvSpPr>
        <p:spPr bwMode="auto">
          <a:xfrm>
            <a:off x="-603250" y="7934325"/>
            <a:ext cx="612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200">
                <a:latin typeface="Arial" charset="0"/>
                <a:cs typeface="Times New Roman" pitchFamily="18" charset="0"/>
              </a:rPr>
              <a:t>          </a:t>
            </a:r>
            <a:endParaRPr kumimoji="0" lang="ru-RU">
              <a:latin typeface="Arial" charset="0"/>
            </a:endParaRPr>
          </a:p>
        </p:txBody>
      </p:sp>
      <p:sp>
        <p:nvSpPr>
          <p:cNvPr id="105479" name="Rectangle 25"/>
          <p:cNvSpPr>
            <a:spLocks noChangeArrowheads="1"/>
          </p:cNvSpPr>
          <p:nvPr/>
        </p:nvSpPr>
        <p:spPr bwMode="auto">
          <a:xfrm>
            <a:off x="4235450" y="3306763"/>
            <a:ext cx="67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000">
                <a:latin typeface="Arial" charset="0"/>
              </a:rPr>
              <a:t>              </a:t>
            </a:r>
          </a:p>
        </p:txBody>
      </p:sp>
      <p:sp>
        <p:nvSpPr>
          <p:cNvPr id="105480" name="Rectangle 26"/>
          <p:cNvSpPr>
            <a:spLocks noChangeArrowheads="1"/>
          </p:cNvSpPr>
          <p:nvPr/>
        </p:nvSpPr>
        <p:spPr bwMode="auto">
          <a:xfrm>
            <a:off x="4235450" y="3306763"/>
            <a:ext cx="67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000">
                <a:latin typeface="Arial" charset="0"/>
              </a:rPr>
              <a:t>              </a:t>
            </a:r>
          </a:p>
        </p:txBody>
      </p:sp>
      <p:sp>
        <p:nvSpPr>
          <p:cNvPr id="105481" name="Rectangle 27"/>
          <p:cNvSpPr>
            <a:spLocks noChangeArrowheads="1"/>
          </p:cNvSpPr>
          <p:nvPr/>
        </p:nvSpPr>
        <p:spPr bwMode="auto">
          <a:xfrm>
            <a:off x="4235450" y="3306763"/>
            <a:ext cx="67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000">
                <a:latin typeface="Arial" charset="0"/>
              </a:rPr>
              <a:t>              </a:t>
            </a:r>
          </a:p>
        </p:txBody>
      </p:sp>
      <p:sp>
        <p:nvSpPr>
          <p:cNvPr id="105482" name="Rectangle 28"/>
          <p:cNvSpPr>
            <a:spLocks noChangeArrowheads="1"/>
          </p:cNvSpPr>
          <p:nvPr/>
        </p:nvSpPr>
        <p:spPr bwMode="auto">
          <a:xfrm>
            <a:off x="4211638" y="0"/>
            <a:ext cx="2155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ru-RU" sz="5400" b="1" i="1">
                <a:solidFill>
                  <a:srgbClr val="A50021"/>
                </a:solidFill>
              </a:rPr>
              <a:t>Тест </a:t>
            </a:r>
          </a:p>
        </p:txBody>
      </p:sp>
      <p:pic>
        <p:nvPicPr>
          <p:cNvPr id="105483" name="Picture 31"/>
          <p:cNvPicPr>
            <a:picLocks noChangeAspect="1" noChangeArrowheads="1"/>
          </p:cNvPicPr>
          <p:nvPr/>
        </p:nvPicPr>
        <p:blipFill>
          <a:blip r:embed="rId2" cstate="email"/>
          <a:srcRect l="4906" t="290"/>
          <a:stretch>
            <a:fillRect/>
          </a:stretch>
        </p:blipFill>
        <p:spPr bwMode="auto">
          <a:xfrm>
            <a:off x="1619250" y="836613"/>
            <a:ext cx="6985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 smtClean="0">
                <a:solidFill>
                  <a:srgbClr val="C539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Вычисли: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24075" y="1557338"/>
            <a:ext cx="4321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3200">
                <a:latin typeface="Arial" charset="0"/>
              </a:rPr>
              <a:t>1) 5 + 12 - 21+ 5 =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76375" y="2420938"/>
            <a:ext cx="3743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3200">
                <a:latin typeface="Arial" charset="0"/>
              </a:rPr>
              <a:t>2) 24:8+ 8:24 =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987675" y="3357563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3200">
                <a:latin typeface="Arial" charset="0"/>
              </a:rPr>
              <a:t>3) 12∙3 - 3∙12 =</a:t>
            </a:r>
          </a:p>
        </p:txBody>
      </p:sp>
      <p:sp>
        <p:nvSpPr>
          <p:cNvPr id="1136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2400">
              <a:latin typeface="Arial" charset="0"/>
            </a:endParaRPr>
          </a:p>
        </p:txBody>
      </p:sp>
      <p:sp>
        <p:nvSpPr>
          <p:cNvPr id="11367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2400">
              <a:latin typeface="Arial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547813" y="443706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3200">
                <a:latin typeface="Arial" charset="0"/>
              </a:rPr>
              <a:t>4)</a:t>
            </a:r>
          </a:p>
        </p:txBody>
      </p:sp>
      <p:sp>
        <p:nvSpPr>
          <p:cNvPr id="113677" name="Rectangle 16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ru-RU" sz="1100">
                <a:latin typeface="Arial" charset="0"/>
              </a:rPr>
              <a:t> </a:t>
            </a:r>
            <a:endParaRPr kumimoji="0" lang="ru-RU" sz="2400">
              <a:latin typeface="Arial" charset="0"/>
            </a:endParaRPr>
          </a:p>
        </p:txBody>
      </p:sp>
      <p:sp>
        <p:nvSpPr>
          <p:cNvPr id="113678" name="Rectangle 19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ru-RU" sz="1100">
                <a:latin typeface="Arial" charset="0"/>
              </a:rPr>
              <a:t> </a:t>
            </a:r>
            <a:endParaRPr kumimoji="0" lang="ru-RU" sz="2400">
              <a:latin typeface="Arial" charset="0"/>
            </a:endParaRPr>
          </a:p>
        </p:txBody>
      </p:sp>
      <p:sp>
        <p:nvSpPr>
          <p:cNvPr id="11367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2400">
              <a:latin typeface="Arial" charset="0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5580063" y="1484313"/>
            <a:ext cx="855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kumimoji="0" lang="ru-RU" sz="3600">
                <a:latin typeface="Calibri" pitchFamily="34" charset="0"/>
                <a:cs typeface="Times New Roman" pitchFamily="18" charset="0"/>
              </a:rPr>
              <a:t>1</a:t>
            </a:r>
            <a:endParaRPr kumimoji="0" lang="ru-RU" sz="3600">
              <a:latin typeface="Arial" charset="0"/>
            </a:endParaRPr>
          </a:p>
        </p:txBody>
      </p:sp>
      <p:sp>
        <p:nvSpPr>
          <p:cNvPr id="11368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sz="2400">
              <a:latin typeface="Arial" charset="0"/>
            </a:endParaRPr>
          </a:p>
        </p:txBody>
      </p:sp>
      <p:sp>
        <p:nvSpPr>
          <p:cNvPr id="113684" name="Rectangle 31"/>
          <p:cNvSpPr>
            <a:spLocks noChangeArrowheads="1"/>
          </p:cNvSpPr>
          <p:nvPr/>
        </p:nvSpPr>
        <p:spPr bwMode="auto">
          <a:xfrm>
            <a:off x="0" y="536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kumimoji="0" lang="ru-RU" sz="2400">
              <a:latin typeface="Arial" charset="0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5940425" y="33575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3200">
                <a:latin typeface="Arial" charset="0"/>
              </a:rPr>
              <a:t>0</a:t>
            </a:r>
          </a:p>
        </p:txBody>
      </p:sp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5580063" y="44370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kumimoji="0" lang="ru-RU" sz="3600">
                <a:latin typeface="Calibri" pitchFamily="34" charset="0"/>
                <a:cs typeface="Times New Roman" pitchFamily="18" charset="0"/>
              </a:rPr>
              <a:t>69</a:t>
            </a:r>
            <a:endParaRPr kumimoji="0" lang="ru-RU" sz="3600">
              <a:latin typeface="Arial" charset="0"/>
            </a:endParaRPr>
          </a:p>
        </p:txBody>
      </p:sp>
      <p:graphicFrame>
        <p:nvGraphicFramePr>
          <p:cNvPr id="113689" name="Object 25"/>
          <p:cNvGraphicFramePr>
            <a:graphicFrameLocks noChangeAspect="1"/>
          </p:cNvGraphicFramePr>
          <p:nvPr/>
        </p:nvGraphicFramePr>
        <p:xfrm>
          <a:off x="4500563" y="2133600"/>
          <a:ext cx="668337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5" name="Формула" r:id="rId3" imgW="228600" imgH="393480" progId="Equation.3">
                  <p:embed/>
                </p:oleObj>
              </mc:Choice>
              <mc:Fallback>
                <p:oleObj name="Формула" r:id="rId3" imgW="228600" imgH="3934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133600"/>
                        <a:ext cx="668337" cy="115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0" name="Object 26"/>
          <p:cNvGraphicFramePr>
            <a:graphicFrameLocks noChangeAspect="1"/>
          </p:cNvGraphicFramePr>
          <p:nvPr/>
        </p:nvGraphicFramePr>
        <p:xfrm>
          <a:off x="2051050" y="4221163"/>
          <a:ext cx="3457575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6" name="Формула" r:id="rId5" imgW="1257120" imgH="393480" progId="Equation.3">
                  <p:embed/>
                </p:oleObj>
              </mc:Choice>
              <mc:Fallback>
                <p:oleObj name="Формула" r:id="rId5" imgW="1257120" imgH="39348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221163"/>
                        <a:ext cx="3457575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91" name="Picture 11" descr="und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 flipV="1">
            <a:off x="4643438" y="115888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2" name="Picture 12" descr="und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35150" y="5229225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1" grpId="0"/>
      <p:bldP spid="54294" grpId="0"/>
      <p:bldP spid="40" grpId="0"/>
      <p:bldP spid="543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9250" y="2060575"/>
            <a:ext cx="6697663" cy="2232025"/>
          </a:xfrm>
          <a:noFill/>
          <a:ln/>
        </p:spPr>
        <p:txBody>
          <a:bodyPr/>
          <a:lstStyle/>
          <a:p>
            <a:pPr algn="ctr"/>
            <a:r>
              <a:rPr lang="ru-RU" sz="4800" b="1" i="1" smtClean="0">
                <a:solidFill>
                  <a:srgbClr val="D6102C"/>
                </a:solidFill>
              </a:rPr>
              <a:t>Урок математики </a:t>
            </a:r>
            <a:br>
              <a:rPr lang="ru-RU" sz="4800" b="1" i="1" smtClean="0">
                <a:solidFill>
                  <a:srgbClr val="D6102C"/>
                </a:solidFill>
              </a:rPr>
            </a:br>
            <a:r>
              <a:rPr lang="ru-RU" sz="4800" b="1" i="1" smtClean="0">
                <a:solidFill>
                  <a:srgbClr val="D6102C"/>
                </a:solidFill>
              </a:rPr>
              <a:t>«Осевая симметрия.»</a:t>
            </a:r>
            <a:br>
              <a:rPr lang="ru-RU" sz="4800" b="1" i="1" smtClean="0">
                <a:solidFill>
                  <a:srgbClr val="D6102C"/>
                </a:solidFill>
              </a:rPr>
            </a:br>
            <a:r>
              <a:rPr lang="ru-RU" sz="4800" b="1" i="1" smtClean="0">
                <a:solidFill>
                  <a:srgbClr val="D6102C"/>
                </a:solidFill>
              </a:rPr>
              <a:t> 6 класс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331913" y="404813"/>
            <a:ext cx="3671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2800" b="1" i="1" dirty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1400" i="1" dirty="0">
                <a:latin typeface="Arial" charset="0"/>
              </a:rPr>
              <a:t>                       </a:t>
            </a:r>
          </a:p>
        </p:txBody>
      </p:sp>
      <p:pic>
        <p:nvPicPr>
          <p:cNvPr id="121861" name="Picture 11" descr="und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643438" y="188913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12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5589588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88" y="0"/>
            <a:ext cx="7491412" cy="1143000"/>
          </a:xfrm>
        </p:spPr>
        <p:txBody>
          <a:bodyPr/>
          <a:lstStyle/>
          <a:p>
            <a:pPr algn="ctr"/>
            <a:r>
              <a:rPr lang="ru-RU" sz="4800" b="1" i="1" smtClean="0">
                <a:solidFill>
                  <a:srgbClr val="A50021"/>
                </a:solidFill>
              </a:rPr>
              <a:t>Какая фигура лишняя?</a:t>
            </a:r>
          </a:p>
        </p:txBody>
      </p:sp>
      <p:pic>
        <p:nvPicPr>
          <p:cNvPr id="131076" name="Picture 10" descr="P101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052513"/>
            <a:ext cx="5616575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3348038" y="6096000"/>
            <a:ext cx="3527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4000" b="1" i="1">
                <a:solidFill>
                  <a:srgbClr val="A50021"/>
                </a:solidFill>
              </a:rPr>
              <a:t>Фигура № 3;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1835150" y="4219065"/>
            <a:ext cx="730885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60000"/>
              </a:lnSpc>
            </a:pPr>
            <a:r>
              <a:rPr kumimoji="0" lang="ru-RU" sz="2400" b="1" smtClean="0"/>
              <a:t> </a:t>
            </a:r>
            <a:r>
              <a:rPr kumimoji="0" lang="ru-RU" sz="2400" b="1" dirty="0"/>
              <a:t>Придумайте рисунок, иллюстрирующий осевую симметрию и изобразите его на отдельном</a:t>
            </a:r>
            <a:r>
              <a:rPr kumimoji="0" lang="ru-RU" sz="2400" dirty="0"/>
              <a:t> </a:t>
            </a:r>
            <a:r>
              <a:rPr kumimoji="0" lang="ru-RU" sz="2400" b="1" dirty="0"/>
              <a:t>листе.</a:t>
            </a:r>
          </a:p>
        </p:txBody>
      </p:sp>
      <p:sp>
        <p:nvSpPr>
          <p:cNvPr id="107523" name="Rectangle 5"/>
          <p:cNvSpPr>
            <a:spLocks noChangeArrowheads="1"/>
          </p:cNvSpPr>
          <p:nvPr/>
        </p:nvSpPr>
        <p:spPr bwMode="auto">
          <a:xfrm>
            <a:off x="2771775" y="1916113"/>
            <a:ext cx="483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4400" b="1" i="1">
                <a:solidFill>
                  <a:srgbClr val="A50021"/>
                </a:solidFill>
              </a:rPr>
              <a:t>Домашнее задание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476375" y="549275"/>
            <a:ext cx="72739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800" b="1" i="1"/>
              <a:t>Чтобы научиться думать, надо научиться придумывать.</a:t>
            </a:r>
          </a:p>
          <a:p>
            <a:pPr algn="r"/>
            <a:r>
              <a:rPr kumimoji="0" lang="ru-RU" sz="2800" b="1" i="1"/>
              <a:t>Дж. Родари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 rot="10798458" flipV="1">
            <a:off x="1763713" y="3026758"/>
            <a:ext cx="6199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kumimoji="0" lang="ru-RU" altLang="ja-JP" sz="2400" b="1" dirty="0"/>
          </a:p>
          <a:p>
            <a:pPr marL="342900" indent="-342900" eaLnBrk="0" hangingPunct="0"/>
            <a:r>
              <a:rPr kumimoji="0" lang="ru-RU" altLang="ja-JP" sz="2400" b="1" dirty="0" smtClean="0"/>
              <a:t> </a:t>
            </a:r>
            <a:r>
              <a:rPr kumimoji="0" lang="ru-RU" altLang="ja-JP" sz="2400" b="1" dirty="0"/>
              <a:t>Попытайтесь придумать палиндромы.</a:t>
            </a:r>
          </a:p>
          <a:p>
            <a:pPr marL="342900" indent="-342900" eaLnBrk="0" hangingPunct="0"/>
            <a:endParaRPr kumimoji="0" lang="ru-RU" altLang="ja-JP" sz="2400" b="1" dirty="0"/>
          </a:p>
          <a:p>
            <a:pPr marL="342900" indent="-342900" eaLnBrk="0" hangingPunct="0"/>
            <a:endParaRPr kumimoji="0" lang="ru-RU" altLang="ja-JP" sz="2400" b="1" dirty="0"/>
          </a:p>
        </p:txBody>
      </p:sp>
      <p:pic>
        <p:nvPicPr>
          <p:cNvPr id="107528" name="Picture 11" descr="und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4643438" y="115888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9" name="Picture 12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5516563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864725" cy="70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611188" y="908050"/>
            <a:ext cx="7705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kumimoji="0" lang="ru-RU" sz="3200">
              <a:latin typeface="Arial" charset="0"/>
            </a:endParaRPr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2124075" y="404813"/>
            <a:ext cx="58626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6000" b="1" i="1">
                <a:solidFill>
                  <a:srgbClr val="A50021"/>
                </a:solidFill>
              </a:rPr>
              <a:t>Спасибо за урок!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0" y="5734050"/>
            <a:ext cx="93614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ja-JP" sz="2000" b="1" i="1">
                <a:solidFill>
                  <a:schemeClr val="bg1"/>
                </a:solidFill>
                <a:latin typeface="Arial" charset="0"/>
              </a:rPr>
              <a:t>“Принцип симметрии охватывает все новые и новые области…”</a:t>
            </a:r>
          </a:p>
          <a:p>
            <a:pPr algn="r" eaLnBrk="0" hangingPunct="0"/>
            <a:r>
              <a:rPr lang="ru-RU" altLang="ja-JP" sz="2400" b="1" i="1">
                <a:solidFill>
                  <a:schemeClr val="bg1"/>
                </a:solidFill>
                <a:latin typeface="Book Antiqua" pitchFamily="18" charset="0"/>
              </a:rPr>
              <a:t>Вернадский В.И.</a:t>
            </a:r>
            <a:r>
              <a:rPr lang="ru-RU" altLang="ja-JP" sz="2800" b="1" i="1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843213" y="188913"/>
            <a:ext cx="61928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kumimoji="0"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«… быть прекрасным </a:t>
            </a:r>
          </a:p>
          <a:p>
            <a:pPr algn="r">
              <a:lnSpc>
                <a:spcPct val="135000"/>
              </a:lnSpc>
            </a:pPr>
            <a:r>
              <a:rPr kumimoji="0"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значит быть симметричным </a:t>
            </a:r>
          </a:p>
          <a:p>
            <a:pPr algn="r">
              <a:lnSpc>
                <a:spcPct val="135000"/>
              </a:lnSpc>
            </a:pPr>
            <a:r>
              <a:rPr kumimoji="0"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соразмерным»                                                                         </a:t>
            </a:r>
            <a:r>
              <a:rPr kumimoji="0" lang="ru-RU" sz="32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Платон</a:t>
            </a:r>
          </a:p>
        </p:txBody>
      </p:sp>
      <p:pic>
        <p:nvPicPr>
          <p:cNvPr id="109575" name="Picture 7" descr="Head_Platon_Glyptothek_Munich_5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22082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5" descr="Г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500438"/>
            <a:ext cx="2089150" cy="3062287"/>
          </a:xfrm>
          <a:prstGeom prst="rect">
            <a:avLst/>
          </a:prstGeom>
          <a:noFill/>
          <a:ln w="50800" cap="rnd">
            <a:solidFill>
              <a:srgbClr val="800080"/>
            </a:solidFill>
            <a:prstDash val="sysDot"/>
            <a:miter lim="800000"/>
            <a:headEnd/>
            <a:tailEnd/>
          </a:ln>
        </p:spPr>
      </p:pic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627313" y="2997200"/>
            <a:ext cx="6516687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kumimoji="0"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Симметрия – это идея, с помощью которой человек веками пытался объяснить и создать порядок, красоту и совершенство.</a:t>
            </a:r>
            <a:r>
              <a:rPr kumimoji="0"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</a:t>
            </a:r>
          </a:p>
          <a:p>
            <a:pPr marL="342900" indent="-342900" algn="r" eaLnBrk="0" hangingPunct="0">
              <a:lnSpc>
                <a:spcPct val="125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28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Вейль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3357563"/>
            <a:ext cx="314642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1763713" y="115888"/>
            <a:ext cx="7086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kumimoji="0" lang="ru-RU" sz="48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Осевая симметрия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31913" y="1196975"/>
            <a:ext cx="76676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Две точки, лежащие на одном перпендикуляре к данной прямой по разные стороны и на одинаковом расстоянии от нее, называются симметричными относительно данной прямой.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086600" cy="873125"/>
          </a:xfrm>
        </p:spPr>
        <p:txBody>
          <a:bodyPr/>
          <a:lstStyle/>
          <a:p>
            <a:pPr algn="ctr"/>
            <a:r>
              <a:rPr lang="ru-RU" sz="40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Осевая симметрия</a:t>
            </a: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2276475"/>
            <a:ext cx="56515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95288" y="1052513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>
                <a:latin typeface="Arial" charset="0"/>
              </a:rPr>
              <a:t> </a:t>
            </a:r>
            <a:r>
              <a:rPr kumimoji="0" lang="ru-RU" sz="2400" b="1">
                <a:solidFill>
                  <a:srgbClr val="000066"/>
                </a:solidFill>
                <a:latin typeface="Arial" charset="0"/>
              </a:rPr>
              <a:t>Прямая  </a:t>
            </a:r>
            <a:r>
              <a:rPr kumimoji="0" lang="en-US" sz="2400" b="1">
                <a:solidFill>
                  <a:srgbClr val="000066"/>
                </a:solidFill>
                <a:latin typeface="Arial" charset="0"/>
              </a:rPr>
              <a:t>L – </a:t>
            </a:r>
            <a:r>
              <a:rPr kumimoji="0" lang="ru-RU" sz="2400" b="1">
                <a:solidFill>
                  <a:srgbClr val="000066"/>
                </a:solidFill>
                <a:latin typeface="Arial" charset="0"/>
              </a:rPr>
              <a:t>ось симметрии.    </a:t>
            </a:r>
            <a:r>
              <a:rPr kumimoji="0" lang="en-US" sz="2400" b="1">
                <a:solidFill>
                  <a:srgbClr val="000066"/>
                </a:solidFill>
                <a:latin typeface="Arial" charset="0"/>
              </a:rPr>
              <a:t>AA1A2 </a:t>
            </a:r>
            <a:r>
              <a:rPr kumimoji="0" lang="ru-RU" sz="2400" b="1">
                <a:solidFill>
                  <a:srgbClr val="000066"/>
                </a:solidFill>
                <a:latin typeface="Arial" charset="0"/>
              </a:rPr>
              <a:t>и А</a:t>
            </a:r>
            <a:r>
              <a:rPr kumimoji="0" lang="en-US" sz="2400" b="1">
                <a:solidFill>
                  <a:srgbClr val="000066"/>
                </a:solidFill>
                <a:latin typeface="Arial" charset="0"/>
              </a:rPr>
              <a:t>’A’1A’2  </a:t>
            </a:r>
            <a:r>
              <a:rPr kumimoji="0" lang="ru-RU" sz="2400" b="1">
                <a:solidFill>
                  <a:srgbClr val="000066"/>
                </a:solidFill>
                <a:latin typeface="Arial" charset="0"/>
              </a:rPr>
              <a:t>называются     симметричными.                    </a:t>
            </a:r>
          </a:p>
          <a:p>
            <a:r>
              <a:rPr kumimoji="0" lang="ru-RU" sz="2400" b="1">
                <a:solidFill>
                  <a:srgbClr val="000066"/>
                </a:solidFill>
                <a:latin typeface="Arial" charset="0"/>
              </a:rPr>
              <a:t>   Симметрия простейших фигур</a:t>
            </a:r>
            <a:r>
              <a:rPr kumimoji="0" lang="ru-RU" sz="2400">
                <a:solidFill>
                  <a:srgbClr val="000066"/>
                </a:solidFill>
                <a:latin typeface="Arial" charset="0"/>
              </a:rPr>
              <a:t>  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Примеры симметричных фигур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92275" y="1773238"/>
            <a:ext cx="7343775" cy="4751387"/>
            <a:chOff x="340" y="754"/>
            <a:chExt cx="5239" cy="3356"/>
          </a:xfrm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3379" y="1162"/>
              <a:ext cx="2200" cy="2132"/>
            </a:xfrm>
            <a:prstGeom prst="star5">
              <a:avLst/>
            </a:prstGeom>
            <a:solidFill>
              <a:srgbClr val="00E4A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ru-RU" sz="2400">
                <a:latin typeface="Arial" charset="0"/>
              </a:endParaRPr>
            </a:p>
          </p:txBody>
        </p:sp>
        <p:sp>
          <p:nvSpPr>
            <p:cNvPr id="114693" name="Line 9"/>
            <p:cNvSpPr>
              <a:spLocks noChangeShapeType="1"/>
            </p:cNvSpPr>
            <p:nvPr/>
          </p:nvSpPr>
          <p:spPr bwMode="auto">
            <a:xfrm>
              <a:off x="930" y="754"/>
              <a:ext cx="0" cy="30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4694" name="Line 12"/>
            <p:cNvSpPr>
              <a:spLocks noChangeShapeType="1"/>
            </p:cNvSpPr>
            <p:nvPr/>
          </p:nvSpPr>
          <p:spPr bwMode="auto">
            <a:xfrm>
              <a:off x="2562" y="754"/>
              <a:ext cx="0" cy="30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4695" name="Line 13"/>
            <p:cNvSpPr>
              <a:spLocks noChangeShapeType="1"/>
            </p:cNvSpPr>
            <p:nvPr/>
          </p:nvSpPr>
          <p:spPr bwMode="auto">
            <a:xfrm>
              <a:off x="930" y="754"/>
              <a:ext cx="0" cy="30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4696" name="Lock"/>
            <p:cNvSpPr>
              <a:spLocks noEditPoints="1" noChangeArrowheads="1"/>
            </p:cNvSpPr>
            <p:nvPr/>
          </p:nvSpPr>
          <p:spPr bwMode="auto">
            <a:xfrm>
              <a:off x="340" y="1298"/>
              <a:ext cx="1179" cy="19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51 w 21600"/>
                <a:gd name="T13" fmla="*/ 9899 h 21600"/>
                <a:gd name="T14" fmla="*/ 21142 w 21600"/>
                <a:gd name="T15" fmla="*/ 153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kumimoji="0" lang="ru-RU" sz="3200">
                <a:latin typeface="Arial" charset="0"/>
              </a:endParaRPr>
            </a:p>
          </p:txBody>
        </p:sp>
        <p:sp>
          <p:nvSpPr>
            <p:cNvPr id="114697" name="Litebulb"/>
            <p:cNvSpPr>
              <a:spLocks noEditPoints="1" noChangeArrowheads="1"/>
            </p:cNvSpPr>
            <p:nvPr/>
          </p:nvSpPr>
          <p:spPr bwMode="auto">
            <a:xfrm>
              <a:off x="1791" y="1117"/>
              <a:ext cx="1497" cy="24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49 w 21600"/>
                <a:gd name="T13" fmla="*/ 2192 h 21600"/>
                <a:gd name="T14" fmla="*/ 18281 w 21600"/>
                <a:gd name="T15" fmla="*/ 9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ru-RU" sz="2400">
                <a:latin typeface="Arial" charset="0"/>
              </a:endParaRPr>
            </a:p>
          </p:txBody>
        </p:sp>
        <p:sp>
          <p:nvSpPr>
            <p:cNvPr id="114698" name="Line 14"/>
            <p:cNvSpPr>
              <a:spLocks noChangeShapeType="1"/>
            </p:cNvSpPr>
            <p:nvPr/>
          </p:nvSpPr>
          <p:spPr bwMode="auto">
            <a:xfrm>
              <a:off x="4468" y="845"/>
              <a:ext cx="0" cy="24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4699" name="AutoShape 18" descr="Горизонтальный кирпич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329" y="3838"/>
              <a:ext cx="227" cy="272"/>
            </a:xfrm>
            <a:prstGeom prst="actionButtonHome">
              <a:avLst/>
            </a:prstGeom>
            <a:pattFill prst="horzBrick">
              <a:fgClr>
                <a:srgbClr val="CC66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ru-RU" sz="2400"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03350" y="260350"/>
            <a:ext cx="7491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обладающие одной осью симметрии</a:t>
            </a:r>
          </a:p>
        </p:txBody>
      </p:sp>
      <p:sp>
        <p:nvSpPr>
          <p:cNvPr id="133133" name="Text Box 18"/>
          <p:cNvSpPr txBox="1">
            <a:spLocks noChangeArrowheads="1"/>
          </p:cNvSpPr>
          <p:nvPr/>
        </p:nvSpPr>
        <p:spPr bwMode="auto">
          <a:xfrm>
            <a:off x="2195513" y="6308725"/>
            <a:ext cx="4105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Равнобедренная трапеция</a:t>
            </a:r>
          </a:p>
        </p:txBody>
      </p:sp>
      <p:sp>
        <p:nvSpPr>
          <p:cNvPr id="133134" name="Text Box 17"/>
          <p:cNvSpPr txBox="1">
            <a:spLocks noChangeArrowheads="1"/>
          </p:cNvSpPr>
          <p:nvPr/>
        </p:nvSpPr>
        <p:spPr bwMode="auto">
          <a:xfrm>
            <a:off x="6865938" y="4652963"/>
            <a:ext cx="22780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ru-RU" u="sng">
                <a:latin typeface="Verdana" pitchFamily="34" charset="0"/>
              </a:rPr>
              <a:t>Равнобедренный </a:t>
            </a:r>
          </a:p>
          <a:p>
            <a:pPr algn="ctr"/>
            <a:r>
              <a:rPr kumimoji="0" lang="ru-RU" u="sng">
                <a:latin typeface="Verdana" pitchFamily="34" charset="0"/>
              </a:rPr>
              <a:t>треугольник</a:t>
            </a:r>
          </a:p>
        </p:txBody>
      </p:sp>
      <p:sp>
        <p:nvSpPr>
          <p:cNvPr id="133136" name="AutoShape 7"/>
          <p:cNvSpPr>
            <a:spLocks noChangeArrowheads="1"/>
          </p:cNvSpPr>
          <p:nvPr/>
        </p:nvSpPr>
        <p:spPr bwMode="auto">
          <a:xfrm>
            <a:off x="5940425" y="2133600"/>
            <a:ext cx="1727200" cy="2232025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133138" name="AutoShape 9"/>
          <p:cNvSpPr>
            <a:spLocks noChangeArrowheads="1"/>
          </p:cNvSpPr>
          <p:nvPr/>
        </p:nvSpPr>
        <p:spPr bwMode="auto">
          <a:xfrm>
            <a:off x="2411413" y="4365625"/>
            <a:ext cx="2808287" cy="172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39" name="Group 3"/>
          <p:cNvGrpSpPr>
            <a:grpSpLocks/>
          </p:cNvGrpSpPr>
          <p:nvPr/>
        </p:nvGrpSpPr>
        <p:grpSpPr bwMode="auto">
          <a:xfrm>
            <a:off x="1619250" y="1916113"/>
            <a:ext cx="2089150" cy="1441450"/>
            <a:chOff x="793" y="1207"/>
            <a:chExt cx="1316" cy="908"/>
          </a:xfrm>
        </p:grpSpPr>
        <p:sp>
          <p:nvSpPr>
            <p:cNvPr id="133140" name="Line 4"/>
            <p:cNvSpPr>
              <a:spLocks noChangeShapeType="1"/>
            </p:cNvSpPr>
            <p:nvPr/>
          </p:nvSpPr>
          <p:spPr bwMode="auto">
            <a:xfrm flipV="1">
              <a:off x="793" y="1207"/>
              <a:ext cx="1270" cy="454"/>
            </a:xfrm>
            <a:prstGeom prst="line">
              <a:avLst/>
            </a:prstGeom>
            <a:noFill/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41" name="Line 5"/>
            <p:cNvSpPr>
              <a:spLocks noChangeShapeType="1"/>
            </p:cNvSpPr>
            <p:nvPr/>
          </p:nvSpPr>
          <p:spPr bwMode="auto">
            <a:xfrm>
              <a:off x="793" y="1661"/>
              <a:ext cx="1316" cy="454"/>
            </a:xfrm>
            <a:prstGeom prst="line">
              <a:avLst/>
            </a:prstGeom>
            <a:noFill/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42" name="Text Box 16"/>
          <p:cNvSpPr txBox="1">
            <a:spLocks noChangeArrowheads="1"/>
          </p:cNvSpPr>
          <p:nvPr/>
        </p:nvSpPr>
        <p:spPr bwMode="auto">
          <a:xfrm>
            <a:off x="1476375" y="3429000"/>
            <a:ext cx="12969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Угол</a:t>
            </a:r>
          </a:p>
        </p:txBody>
      </p:sp>
      <p:sp>
        <p:nvSpPr>
          <p:cNvPr id="133135" name="Line 8"/>
          <p:cNvSpPr>
            <a:spLocks noChangeShapeType="1"/>
          </p:cNvSpPr>
          <p:nvPr/>
        </p:nvSpPr>
        <p:spPr bwMode="auto">
          <a:xfrm>
            <a:off x="6804025" y="1700213"/>
            <a:ext cx="0" cy="3457575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7" name="Line 10"/>
          <p:cNvSpPr>
            <a:spLocks noChangeShapeType="1"/>
          </p:cNvSpPr>
          <p:nvPr/>
        </p:nvSpPr>
        <p:spPr bwMode="auto">
          <a:xfrm>
            <a:off x="3851275" y="3789363"/>
            <a:ext cx="0" cy="252095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43" name="Line 6"/>
          <p:cNvSpPr>
            <a:spLocks noChangeShapeType="1"/>
          </p:cNvSpPr>
          <p:nvPr/>
        </p:nvSpPr>
        <p:spPr bwMode="auto">
          <a:xfrm>
            <a:off x="1619250" y="2636838"/>
            <a:ext cx="2305050" cy="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обладающие двумя осями симметрии</a:t>
            </a:r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6443663" y="2492375"/>
            <a:ext cx="1441450" cy="3024188"/>
          </a:xfrm>
          <a:prstGeom prst="diamond">
            <a:avLst/>
          </a:prstGeom>
          <a:solidFill>
            <a:srgbClr val="99CC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7164388" y="2060575"/>
            <a:ext cx="0" cy="424815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051050" y="2349500"/>
            <a:ext cx="1873250" cy="3167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2987675" y="1989138"/>
            <a:ext cx="0" cy="424815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1619250" y="3933825"/>
            <a:ext cx="2736850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6227763" y="4005263"/>
            <a:ext cx="1944687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1979613" y="6165850"/>
            <a:ext cx="2447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Прямоугольник</a:t>
            </a:r>
          </a:p>
        </p:txBody>
      </p:sp>
      <p:sp>
        <p:nvSpPr>
          <p:cNvPr id="88074" name="Text Box 11"/>
          <p:cNvSpPr txBox="1">
            <a:spLocks noChangeArrowheads="1"/>
          </p:cNvSpPr>
          <p:nvPr/>
        </p:nvSpPr>
        <p:spPr bwMode="auto">
          <a:xfrm>
            <a:off x="5867400" y="6237288"/>
            <a:ext cx="2520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Ромб</a:t>
            </a:r>
          </a:p>
        </p:txBody>
      </p:sp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Reporting Progress or Status 1">
    <a:dk1>
      <a:srgbClr val="333300"/>
    </a:dk1>
    <a:lt1>
      <a:srgbClr val="FFFFFF"/>
    </a:lt1>
    <a:dk2>
      <a:srgbClr val="000000"/>
    </a:dk2>
    <a:lt2>
      <a:srgbClr val="969696"/>
    </a:lt2>
    <a:accent1>
      <a:srgbClr val="E5D58A"/>
    </a:accent1>
    <a:accent2>
      <a:srgbClr val="CCCC00"/>
    </a:accent2>
    <a:accent3>
      <a:srgbClr val="FFFFFF"/>
    </a:accent3>
    <a:accent4>
      <a:srgbClr val="2A2A00"/>
    </a:accent4>
    <a:accent5>
      <a:srgbClr val="F0E7C4"/>
    </a:accent5>
    <a:accent6>
      <a:srgbClr val="B9B900"/>
    </a:accent6>
    <a:hlink>
      <a:srgbClr val="999933"/>
    </a:hlink>
    <a:folHlink>
      <a:srgbClr val="66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2580</TotalTime>
  <Words>572</Words>
  <Application>Microsoft Office PowerPoint</Application>
  <PresentationFormat>Экран (4:3)</PresentationFormat>
  <Paragraphs>157</Paragraphs>
  <Slides>32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Reporting Progress or Status</vt:lpstr>
      <vt:lpstr>Формула</vt:lpstr>
      <vt:lpstr>Презентация PowerPoint</vt:lpstr>
      <vt:lpstr>Презентация PowerPoint</vt:lpstr>
      <vt:lpstr>Урок математики  «Осевая симметрия.»  6 класс</vt:lpstr>
      <vt:lpstr>Презентация PowerPoint</vt:lpstr>
      <vt:lpstr>Презентация PowerPoint</vt:lpstr>
      <vt:lpstr>Осевая симметрия</vt:lpstr>
      <vt:lpstr>Примеры симметричных фигур</vt:lpstr>
      <vt:lpstr>Презентация PowerPoint</vt:lpstr>
      <vt:lpstr>Фигуры, обладающие двумя осями симметрии</vt:lpstr>
      <vt:lpstr>Фигуры, имеющие более двух осей симметрии</vt:lpstr>
      <vt:lpstr>Фигуры, не обладающие осевой симметрией</vt:lpstr>
      <vt:lpstr>Симметрия в природе</vt:lpstr>
      <vt:lpstr>Зеркальная симметрия</vt:lpstr>
      <vt:lpstr>Презентация PowerPoint</vt:lpstr>
      <vt:lpstr> Симметрия в животном мире. </vt:lpstr>
      <vt:lpstr>В узорах знаменитых павловопосадских платков сочетание повторяющихся элементов.</vt:lpstr>
      <vt:lpstr>Презентация PowerPoint</vt:lpstr>
      <vt:lpstr>Презентация PowerPoint</vt:lpstr>
      <vt:lpstr>Симметрия в древней и современной архитектуре</vt:lpstr>
      <vt:lpstr>Презентация PowerPoint</vt:lpstr>
      <vt:lpstr>Презентация PowerPoint</vt:lpstr>
      <vt:lpstr>Буквы русского языка тоже можно рассмотреть с точки зрения симметрии. </vt:lpstr>
      <vt:lpstr>Презентация PowerPoint</vt:lpstr>
      <vt:lpstr>Симметрия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Вычисли:</vt:lpstr>
      <vt:lpstr>Какая фигура лишняя?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14pupil3</dc:creator>
  <cp:lastModifiedBy>Пользователь</cp:lastModifiedBy>
  <cp:revision>83</cp:revision>
  <dcterms:created xsi:type="dcterms:W3CDTF">2006-11-20T09:10:19Z</dcterms:created>
  <dcterms:modified xsi:type="dcterms:W3CDTF">2014-11-13T14:27:37Z</dcterms:modified>
</cp:coreProperties>
</file>